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1"/>
  </p:notesMasterIdLst>
  <p:handoutMasterIdLst>
    <p:handoutMasterId r:id="rId42"/>
  </p:handoutMasterIdLst>
  <p:sldIdLst>
    <p:sldId id="1754" r:id="rId8"/>
    <p:sldId id="1962" r:id="rId9"/>
    <p:sldId id="1932" r:id="rId10"/>
    <p:sldId id="1959" r:id="rId11"/>
    <p:sldId id="1960" r:id="rId12"/>
    <p:sldId id="1961" r:id="rId13"/>
    <p:sldId id="1963" r:id="rId14"/>
    <p:sldId id="1967" r:id="rId15"/>
    <p:sldId id="1965" r:id="rId16"/>
    <p:sldId id="1968" r:id="rId17"/>
    <p:sldId id="1969" r:id="rId18"/>
    <p:sldId id="1970" r:id="rId19"/>
    <p:sldId id="1971" r:id="rId20"/>
    <p:sldId id="1973" r:id="rId21"/>
    <p:sldId id="1972" r:id="rId22"/>
    <p:sldId id="1974" r:id="rId23"/>
    <p:sldId id="1975" r:id="rId24"/>
    <p:sldId id="1976" r:id="rId25"/>
    <p:sldId id="1977" r:id="rId26"/>
    <p:sldId id="1978" r:id="rId27"/>
    <p:sldId id="1979" r:id="rId28"/>
    <p:sldId id="1991" r:id="rId29"/>
    <p:sldId id="1990" r:id="rId30"/>
    <p:sldId id="1980" r:id="rId31"/>
    <p:sldId id="1982" r:id="rId32"/>
    <p:sldId id="1983" r:id="rId33"/>
    <p:sldId id="1984" r:id="rId34"/>
    <p:sldId id="1985" r:id="rId35"/>
    <p:sldId id="1986" r:id="rId36"/>
    <p:sldId id="1992" r:id="rId37"/>
    <p:sldId id="1993" r:id="rId38"/>
    <p:sldId id="1988" r:id="rId39"/>
    <p:sldId id="1989" r:id="rId40"/>
  </p:sldIdLst>
  <p:sldSz cx="24384000" cy="13716000"/>
  <p:notesSz cx="6858000" cy="99472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1pPr>
    <a:lvl2pPr marL="457180" algn="ctr" rtl="0" fontAlgn="base">
      <a:spcBef>
        <a:spcPct val="0"/>
      </a:spcBef>
      <a:spcAft>
        <a:spcPct val="0"/>
      </a:spcAft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2pPr>
    <a:lvl3pPr marL="914361" algn="ctr" rtl="0" fontAlgn="base">
      <a:spcBef>
        <a:spcPct val="0"/>
      </a:spcBef>
      <a:spcAft>
        <a:spcPct val="0"/>
      </a:spcAft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3pPr>
    <a:lvl4pPr marL="1371539" algn="ctr" rtl="0" fontAlgn="base">
      <a:spcBef>
        <a:spcPct val="0"/>
      </a:spcBef>
      <a:spcAft>
        <a:spcPct val="0"/>
      </a:spcAft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4pPr>
    <a:lvl5pPr marL="1828719" algn="ctr" rtl="0" fontAlgn="base">
      <a:spcBef>
        <a:spcPct val="0"/>
      </a:spcBef>
      <a:spcAft>
        <a:spcPct val="0"/>
      </a:spcAft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5pPr>
    <a:lvl6pPr marL="2285900" algn="l" defTabSz="914361" rtl="0" eaLnBrk="1" latinLnBrk="0" hangingPunct="1"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6pPr>
    <a:lvl7pPr marL="2743080" algn="l" defTabSz="914361" rtl="0" eaLnBrk="1" latinLnBrk="0" hangingPunct="1"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7pPr>
    <a:lvl8pPr marL="3200261" algn="l" defTabSz="914361" rtl="0" eaLnBrk="1" latinLnBrk="0" hangingPunct="1"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8pPr>
    <a:lvl9pPr marL="3657439" algn="l" defTabSz="914361" rtl="0" eaLnBrk="1" latinLnBrk="0" hangingPunct="1">
      <a:defRPr sz="5700" kern="1200">
        <a:solidFill>
          <a:srgbClr val="000000"/>
        </a:solidFill>
        <a:latin typeface="Helvetica Light" pitchFamily="120" charset="0"/>
        <a:ea typeface="ヒラギノ角ゴ ProN W3" pitchFamily="120" charset="-128"/>
        <a:cs typeface="+mn-cs"/>
        <a:sym typeface="Helvetica Light" pitchFamily="120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12096" userDrawn="1">
          <p15:clr>
            <a:srgbClr val="A4A3A4"/>
          </p15:clr>
        </p15:guide>
        <p15:guide id="3" pos="1968" userDrawn="1">
          <p15:clr>
            <a:srgbClr val="A4A3A4"/>
          </p15:clr>
        </p15:guide>
        <p15:guide id="4" orient="horz" pos="2112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pos="74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EZERIN" initials="PE" lastIdx="5" clrIdx="0">
    <p:extLst>
      <p:ext uri="{19B8F6BF-5375-455C-9EA6-DF929625EA0E}">
        <p15:presenceInfo xmlns:p15="http://schemas.microsoft.com/office/powerpoint/2012/main" userId="6a7c22e68fdf8e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EED"/>
    <a:srgbClr val="164193"/>
    <a:srgbClr val="F1AE4F"/>
    <a:srgbClr val="505050"/>
    <a:srgbClr val="CC3399"/>
    <a:srgbClr val="00FFCC"/>
    <a:srgbClr val="D40D1C"/>
    <a:srgbClr val="FFFFFF"/>
    <a:srgbClr val="33CC33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3542" autoAdjust="0"/>
  </p:normalViewPr>
  <p:slideViewPr>
    <p:cSldViewPr showGuides="1">
      <p:cViewPr varScale="1">
        <p:scale>
          <a:sx n="27" d="100"/>
          <a:sy n="27" d="100"/>
        </p:scale>
        <p:origin x="150" y="438"/>
      </p:cViewPr>
      <p:guideLst>
        <p:guide orient="horz" pos="1248"/>
        <p:guide pos="12096"/>
        <p:guide pos="1968"/>
        <p:guide orient="horz" pos="2112"/>
        <p:guide orient="horz" pos="720"/>
        <p:guide pos="7440"/>
      </p:guideLst>
    </p:cSldViewPr>
  </p:slideViewPr>
  <p:outlineViewPr>
    <p:cViewPr>
      <p:scale>
        <a:sx n="33" d="100"/>
        <a:sy n="33" d="100"/>
      </p:scale>
      <p:origin x="0" y="175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pPr>
              <a:defRPr/>
            </a:pPr>
            <a:fld id="{006084F6-6723-4D27-9B1F-301391845AC8}" type="datetimeFigureOut">
              <a:rPr lang="ru-RU"/>
              <a:pPr>
                <a:defRPr/>
              </a:pPr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765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9447765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pPr>
              <a:defRPr/>
            </a:pPr>
            <a:fld id="{A119E6FC-F7FA-41D4-BA63-BBC915188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1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pPr>
              <a:defRPr/>
            </a:pPr>
            <a:fld id="{13C06CA8-888F-4170-A39C-73E9056CE189}" type="datetimeFigureOut">
              <a:rPr lang="ru-RU"/>
              <a:pPr>
                <a:defRPr/>
              </a:pPr>
              <a:t>26.12.2017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1" y="4724677"/>
            <a:ext cx="5487041" cy="4476513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765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7765"/>
            <a:ext cx="2972547" cy="49792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pPr>
              <a:defRPr/>
            </a:pPr>
            <a:fld id="{E10C09AD-E146-4ABC-AC11-A6A3CA820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97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0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1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1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101921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0C09AD-E146-4ABC-AC11-A6A3CA820F0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38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0C09AD-E146-4ABC-AC11-A6A3CA820F0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69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0C09AD-E146-4ABC-AC11-A6A3CA820F03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8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2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47103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224792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4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59490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5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42978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00779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7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61379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8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700916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1pPr>
            <a:lvl2pPr marL="746442" indent="-287093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2pPr>
            <a:lvl3pPr marL="1148372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3pPr>
            <a:lvl4pPr marL="1607721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4pPr>
            <a:lvl5pPr marL="2067070" indent="-229674" eaLnBrk="0" hangingPunct="0"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5pPr>
            <a:lvl6pPr marL="2526419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6pPr>
            <a:lvl7pPr marL="2985767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7pPr>
            <a:lvl8pPr marL="3445116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8pPr>
            <a:lvl9pPr marL="3904465" indent="-229674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Light" pitchFamily="120" charset="0"/>
                <a:ea typeface="ヒラギノ角ゴ ProN W3" pitchFamily="120" charset="-128"/>
                <a:sym typeface="Helvetica Light" pitchFamily="120" charset="0"/>
              </a:defRPr>
            </a:lvl9pPr>
          </a:lstStyle>
          <a:p>
            <a:pPr eaLnBrk="1" hangingPunct="1"/>
            <a:fld id="{6AB477D9-1E5F-4D8A-9127-4E0B307A7C85}" type="slidenum">
              <a:rPr lang="ru-RU" sz="1200"/>
              <a:pPr eaLnBrk="1" hangingPunct="1"/>
              <a:t>9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40187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 algn="ctr">
              <a:buNone/>
              <a:defRPr/>
            </a:lvl1pPr>
            <a:lvl2pPr marL="457180" indent="0" algn="ctr">
              <a:buNone/>
              <a:defRPr/>
            </a:lvl2pPr>
            <a:lvl3pPr marL="914361" indent="0" algn="ctr">
              <a:buNone/>
              <a:defRPr/>
            </a:lvl3pPr>
            <a:lvl4pPr marL="1371539" indent="0" algn="ctr">
              <a:buNone/>
              <a:defRPr/>
            </a:lvl4pPr>
            <a:lvl5pPr marL="1828719" indent="0" algn="ctr">
              <a:buNone/>
              <a:defRPr/>
            </a:lvl5pPr>
            <a:lvl6pPr marL="2285900" indent="0" algn="ctr">
              <a:buNone/>
              <a:defRPr/>
            </a:lvl6pPr>
            <a:lvl7pPr marL="2743080" indent="0" algn="ctr">
              <a:buNone/>
              <a:defRPr/>
            </a:lvl7pPr>
            <a:lvl8pPr marL="3200261" indent="0" algn="ctr">
              <a:buNone/>
              <a:defRPr/>
            </a:lvl8pPr>
            <a:lvl9pPr marL="36574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2070100"/>
            <a:ext cx="5486400" cy="10629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070100"/>
            <a:ext cx="16306800" cy="10629900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1192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963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6932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177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248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9150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247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975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36" tIns="45718" rIns="9143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0606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3941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0811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8255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2613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2580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6067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8176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2405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23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7" y="8813803"/>
            <a:ext cx="20726400" cy="27241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7" y="5813424"/>
            <a:ext cx="20726400" cy="3000376"/>
          </a:xfrm>
          <a:prstGeom prst="rect">
            <a:avLst/>
          </a:prstGeom>
        </p:spPr>
        <p:txBody>
          <a:bodyPr vert="horz" lIns="91436" tIns="45718" rIns="91436" bIns="45718" anchor="b"/>
          <a:lstStyle>
            <a:lvl1pPr marL="0" indent="0">
              <a:buNone/>
              <a:defRPr sz="1900"/>
            </a:lvl1pPr>
            <a:lvl2pPr marL="457180" indent="0">
              <a:buNone/>
              <a:defRPr sz="1900"/>
            </a:lvl2pPr>
            <a:lvl3pPr marL="914361" indent="0">
              <a:buNone/>
              <a:defRPr sz="1700"/>
            </a:lvl3pPr>
            <a:lvl4pPr marL="1371539" indent="0">
              <a:buNone/>
              <a:defRPr sz="1400"/>
            </a:lvl4pPr>
            <a:lvl5pPr marL="1828719" indent="0">
              <a:buNone/>
              <a:defRPr sz="1400"/>
            </a:lvl5pPr>
            <a:lvl6pPr marL="2285900" indent="0">
              <a:buNone/>
              <a:defRPr sz="1400"/>
            </a:lvl6pPr>
            <a:lvl7pPr marL="2743080" indent="0">
              <a:buNone/>
              <a:defRPr sz="1400"/>
            </a:lvl7pPr>
            <a:lvl8pPr marL="3200261" indent="0">
              <a:buNone/>
              <a:defRPr sz="1400"/>
            </a:lvl8pPr>
            <a:lvl9pPr marL="36574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1642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3830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3545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3573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1BB0C-FB5A-492D-8208-E760656D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28E3D-9E20-47BB-968B-90F55E6E6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8A66E-38CD-44CB-B6D2-9B452A56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84299-6B44-4B37-8656-6EEAC97A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1BF63-AC0E-4FB1-9A81-C0F12E6A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8224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9C934-5D84-4B8A-9A1D-8ABB9F18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7F89D-938F-4628-8A10-7EE0B5A7D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5DA48-5965-48FA-B827-55D5349C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4063C-8665-4FFF-899A-51CBC50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E6493-E2C2-4FBD-A4C9-B863B919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5200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F0B15-0C1D-4A0C-AB2A-4F670304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9E600-7A43-43FA-90E6-3419AB8C8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E45F0-D61C-40B1-833E-7B5EB56C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7B214-4274-48F6-919D-91B2C01D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884DD-0317-423C-A331-06FEA66C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3704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FDB21-440C-44B5-BD20-A648DFBD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E1F05-D0B3-4095-A2CD-76F361BB8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B9873C-7CB3-4B44-9EF0-DE349357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E6F378-0F4A-4C32-A055-A897912F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E0071D-3CFC-4170-98E9-391FDFF5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A6AFB-F6B7-4EB1-AA03-C9285868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359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5CD2-2EA3-42A3-B524-10193309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3FF45-2480-44C6-AC34-2DBC9C8A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DEDA4-37FD-44CC-9284-84AAE5B22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6E04A6-5B0D-4ECB-92E7-4E78A95A0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7B3800-1987-48FC-9626-0CDDCE27F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779655-C694-458A-A67E-237C4C49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6D246E-CD29-45C5-8EDE-AD6C5A4C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D2E42A-7CB8-4A47-A232-2C644102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0432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67ECE-0E7B-4C83-818A-5DF8AAA6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019DB8-D9EE-4CCF-B02E-B447917D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9B4DE0-B28F-46A8-BFE9-38547685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FEBBC-AF72-4E0F-831C-90EA245B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999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1" y="3200403"/>
            <a:ext cx="10896600" cy="9051926"/>
          </a:xfrm>
          <a:prstGeom prst="rect">
            <a:avLst/>
          </a:prstGeom>
        </p:spPr>
        <p:txBody>
          <a:bodyPr vert="horz" lIns="91436" tIns="45718" rIns="91436" bIns="45718"/>
          <a:lstStyle>
            <a:lvl1pPr>
              <a:defRPr sz="29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1" y="3200403"/>
            <a:ext cx="10896600" cy="9051926"/>
          </a:xfrm>
          <a:prstGeom prst="rect">
            <a:avLst/>
          </a:prstGeom>
        </p:spPr>
        <p:txBody>
          <a:bodyPr vert="horz" lIns="91436" tIns="45718" rIns="91436" bIns="45718"/>
          <a:lstStyle>
            <a:lvl1pPr>
              <a:defRPr sz="29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6E7882-0F10-49E4-9D48-015F13FA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94AF73-CB95-4547-B8DE-CDE35F90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A0A974-F8A3-4615-89F2-B7DEA39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6634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63FBD-913C-4219-A681-A3AC26A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A75F6-593E-41FF-AE0B-5404CE7E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1A708-33EA-4773-AC27-15D7A4F1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811ECF-E587-4BD3-A1A2-50691FB2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047548-4B25-48E2-B492-7FCAE7F1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3A519-F93D-4B6D-8D13-5C0F2F18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7442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8BA80-1DFF-4584-84E7-849DEF28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77E0A8-86CF-426C-AA61-1EC42520F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E5E1FD-4987-46B4-B27A-485B1A946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072FB-81DE-4315-A82E-F0185703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6E592-AF98-4219-85D4-D21AEE3A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AA629-FE83-49A9-B5E1-A6F2342B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2358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DECCF-7202-4A20-9240-D2F92863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90538-63BC-47EA-BE8B-43B9E2E83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59DF6-BAC0-4037-90AC-C1B8566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83A18-BC13-45CF-B67F-832F67C7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3546D-A30A-4C12-8878-BAF5910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6503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4170-3F76-4202-8DA3-44DB0F817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61F71-7DCE-471D-8351-BFC2B9A4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9B4FC-93FB-4241-BABD-9001D27D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30C94-AEBD-4C95-A04D-7ED06387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75499-0AF8-4A0A-A8B8-5E8E29E8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1909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1BB0C-FB5A-492D-8208-E760656D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28E3D-9E20-47BB-968B-90F55E6E6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8A66E-38CD-44CB-B6D2-9B452A56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84299-6B44-4B37-8656-6EEAC97A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1BF63-AC0E-4FB1-9A81-C0F12E6A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449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9C934-5D84-4B8A-9A1D-8ABB9F18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7F89D-938F-4628-8A10-7EE0B5A7D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5DA48-5965-48FA-B827-55D5349C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4063C-8665-4FFF-899A-51CBC50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E6493-E2C2-4FBD-A4C9-B863B919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8318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F0B15-0C1D-4A0C-AB2A-4F670304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9E600-7A43-43FA-90E6-3419AB8C8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E45F0-D61C-40B1-833E-7B5EB56C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7B214-4274-48F6-919D-91B2C01D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884DD-0317-423C-A331-06FEA66C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0614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FDB21-440C-44B5-BD20-A648DFBD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E1F05-D0B3-4095-A2CD-76F361BB8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B9873C-7CB3-4B44-9EF0-DE349357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E6F378-0F4A-4C32-A055-A897912F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E0071D-3CFC-4170-98E9-391FDFF5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A6AFB-F6B7-4EB1-AA03-C9285868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0714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5CD2-2EA3-42A3-B524-10193309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3FF45-2480-44C6-AC34-2DBC9C8A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DEDA4-37FD-44CC-9284-84AAE5B22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6E04A6-5B0D-4ECB-92E7-4E78A95A0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7B3800-1987-48FC-9626-0CDDCE27F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779655-C694-458A-A67E-237C4C49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6D246E-CD29-45C5-8EDE-AD6C5A4C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D2E42A-7CB8-4A47-A232-2C644102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685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6"/>
          </a:xfrm>
          <a:prstGeom prst="rect">
            <a:avLst/>
          </a:prstGeom>
        </p:spPr>
        <p:txBody>
          <a:bodyPr vert="horz" lIns="91436" tIns="45718" rIns="91436" bIns="45718" anchor="b"/>
          <a:lstStyle>
            <a:lvl1pPr marL="0" indent="0">
              <a:buNone/>
              <a:defRPr sz="2400" b="1"/>
            </a:lvl1pPr>
            <a:lvl2pPr marL="457180" indent="0">
              <a:buNone/>
              <a:defRPr sz="1900" b="1"/>
            </a:lvl2pPr>
            <a:lvl3pPr marL="914361" indent="0">
              <a:buNone/>
              <a:defRPr sz="1900" b="1"/>
            </a:lvl3pPr>
            <a:lvl4pPr marL="1371539" indent="0">
              <a:buNone/>
              <a:defRPr sz="1700" b="1"/>
            </a:lvl4pPr>
            <a:lvl5pPr marL="1828719" indent="0">
              <a:buNone/>
              <a:defRPr sz="1700" b="1"/>
            </a:lvl5pPr>
            <a:lvl6pPr marL="2285900" indent="0">
              <a:buNone/>
              <a:defRPr sz="1700" b="1"/>
            </a:lvl6pPr>
            <a:lvl7pPr marL="2743080" indent="0">
              <a:buNone/>
              <a:defRPr sz="1700" b="1"/>
            </a:lvl7pPr>
            <a:lvl8pPr marL="3200261" indent="0">
              <a:buNone/>
              <a:defRPr sz="1700" b="1"/>
            </a:lvl8pPr>
            <a:lvl9pPr marL="365743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6"/>
          </a:xfrm>
          <a:prstGeom prst="rect">
            <a:avLst/>
          </a:prstGeom>
        </p:spPr>
        <p:txBody>
          <a:bodyPr vert="horz" lIns="91436" tIns="45718" rIns="91436" bIns="45718"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4" y="3070225"/>
            <a:ext cx="10777536" cy="1279526"/>
          </a:xfrm>
          <a:prstGeom prst="rect">
            <a:avLst/>
          </a:prstGeom>
        </p:spPr>
        <p:txBody>
          <a:bodyPr vert="horz" lIns="91436" tIns="45718" rIns="91436" bIns="45718" anchor="b"/>
          <a:lstStyle>
            <a:lvl1pPr marL="0" indent="0">
              <a:buNone/>
              <a:defRPr sz="2400" b="1"/>
            </a:lvl1pPr>
            <a:lvl2pPr marL="457180" indent="0">
              <a:buNone/>
              <a:defRPr sz="1900" b="1"/>
            </a:lvl2pPr>
            <a:lvl3pPr marL="914361" indent="0">
              <a:buNone/>
              <a:defRPr sz="1900" b="1"/>
            </a:lvl3pPr>
            <a:lvl4pPr marL="1371539" indent="0">
              <a:buNone/>
              <a:defRPr sz="1700" b="1"/>
            </a:lvl4pPr>
            <a:lvl5pPr marL="1828719" indent="0">
              <a:buNone/>
              <a:defRPr sz="1700" b="1"/>
            </a:lvl5pPr>
            <a:lvl6pPr marL="2285900" indent="0">
              <a:buNone/>
              <a:defRPr sz="1700" b="1"/>
            </a:lvl6pPr>
            <a:lvl7pPr marL="2743080" indent="0">
              <a:buNone/>
              <a:defRPr sz="1700" b="1"/>
            </a:lvl7pPr>
            <a:lvl8pPr marL="3200261" indent="0">
              <a:buNone/>
              <a:defRPr sz="1700" b="1"/>
            </a:lvl8pPr>
            <a:lvl9pPr marL="365743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4" y="4349750"/>
            <a:ext cx="10777536" cy="7902576"/>
          </a:xfrm>
          <a:prstGeom prst="rect">
            <a:avLst/>
          </a:prstGeom>
        </p:spPr>
        <p:txBody>
          <a:bodyPr vert="horz" lIns="91436" tIns="45718" rIns="91436" bIns="45718"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67ECE-0E7B-4C83-818A-5DF8AAA6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019DB8-D9EE-4CCF-B02E-B447917D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9B4DE0-B28F-46A8-BFE9-38547685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FEBBC-AF72-4E0F-831C-90EA245B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9188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6E7882-0F10-49E4-9D48-015F13FA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94AF73-CB95-4547-B8DE-CDE35F90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A0A974-F8A3-4615-89F2-B7DEA39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03799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63FBD-913C-4219-A681-A3AC26A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A75F6-593E-41FF-AE0B-5404CE7E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1A708-33EA-4773-AC27-15D7A4F1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811ECF-E587-4BD3-A1A2-50691FB2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047548-4B25-48E2-B492-7FCAE7F1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3A519-F93D-4B6D-8D13-5C0F2F18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596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8BA80-1DFF-4584-84E7-849DEF28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77E0A8-86CF-426C-AA61-1EC42520F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E5E1FD-4987-46B4-B27A-485B1A946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072FB-81DE-4315-A82E-F0185703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6E592-AF98-4219-85D4-D21AEE3A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AA629-FE83-49A9-B5E1-A6F2342B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086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DECCF-7202-4A20-9240-D2F92863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90538-63BC-47EA-BE8B-43B9E2E83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59DF6-BAC0-4037-90AC-C1B8566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83A18-BC13-45CF-B67F-832F67C7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3546D-A30A-4C12-8878-BAF5910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8626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4170-3F76-4202-8DA3-44DB0F817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61F71-7DCE-471D-8351-BFC2B9A4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9B4FC-93FB-4241-BABD-9001D27D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30C94-AEBD-4C95-A04D-7ED06387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75499-0AF8-4A0A-A8B8-5E8E29E8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2991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1BB0C-FB5A-492D-8208-E760656D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28E3D-9E20-47BB-968B-90F55E6E6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8A66E-38CD-44CB-B6D2-9B452A56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84299-6B44-4B37-8656-6EEAC97A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1BF63-AC0E-4FB1-9A81-C0F12E6A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4294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9C934-5D84-4B8A-9A1D-8ABB9F18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7F89D-938F-4628-8A10-7EE0B5A7D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5DA48-5965-48FA-B827-55D5349C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4063C-8665-4FFF-899A-51CBC50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E6493-E2C2-4FBD-A4C9-B863B919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3210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F0B15-0C1D-4A0C-AB2A-4F670304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9E600-7A43-43FA-90E6-3419AB8C8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E45F0-D61C-40B1-833E-7B5EB56C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7B214-4274-48F6-919D-91B2C01D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884DD-0317-423C-A331-06FEA66C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367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FDB21-440C-44B5-BD20-A648DFBD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E1F05-D0B3-4095-A2CD-76F361BB8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B9873C-7CB3-4B44-9EF0-DE349357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E6F378-0F4A-4C32-A055-A897912F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E0071D-3CFC-4170-98E9-391FDFF5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A6AFB-F6B7-4EB1-AA03-C9285868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451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5CD2-2EA3-42A3-B524-10193309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3FF45-2480-44C6-AC34-2DBC9C8A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DEDA4-37FD-44CC-9284-84AAE5B22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6E04A6-5B0D-4ECB-92E7-4E78A95A0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7B3800-1987-48FC-9626-0CDDCE27F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779655-C694-458A-A67E-237C4C49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6D246E-CD29-45C5-8EDE-AD6C5A4C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D2E42A-7CB8-4A47-A232-2C644102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8528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67ECE-0E7B-4C83-818A-5DF8AAA6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019DB8-D9EE-4CCF-B02E-B447917D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9B4DE0-B28F-46A8-BFE9-38547685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FEBBC-AF72-4E0F-831C-90EA245B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9218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6E7882-0F10-49E4-9D48-015F13FA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94AF73-CB95-4547-B8DE-CDE35F90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A0A974-F8A3-4615-89F2-B7DEA39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125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63FBD-913C-4219-A681-A3AC26A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A75F6-593E-41FF-AE0B-5404CE7E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1A708-33EA-4773-AC27-15D7A4F1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811ECF-E587-4BD3-A1A2-50691FB2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047548-4B25-48E2-B492-7FCAE7F1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3A519-F93D-4B6D-8D13-5C0F2F18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15155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8BA80-1DFF-4584-84E7-849DEF28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77E0A8-86CF-426C-AA61-1EC42520F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E5E1FD-4987-46B4-B27A-485B1A946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072FB-81DE-4315-A82E-F0185703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6E592-AF98-4219-85D4-D21AEE3A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AA629-FE83-49A9-B5E1-A6F2342B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1660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DECCF-7202-4A20-9240-D2F92863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90538-63BC-47EA-BE8B-43B9E2E83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59DF6-BAC0-4037-90AC-C1B8566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83A18-BC13-45CF-B67F-832F67C7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3546D-A30A-4C12-8878-BAF5910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3299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4170-3F76-4202-8DA3-44DB0F817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61F71-7DCE-471D-8351-BFC2B9A4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9B4FC-93FB-4241-BABD-9001D27D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30C94-AEBD-4C95-A04D-7ED06387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75499-0AF8-4A0A-A8B8-5E8E29E8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0592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1BB0C-FB5A-492D-8208-E760656D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28E3D-9E20-47BB-968B-90F55E6E6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8A66E-38CD-44CB-B6D2-9B452A56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84299-6B44-4B37-8656-6EEAC97A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1BF63-AC0E-4FB1-9A81-C0F12E6A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3575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9C934-5D84-4B8A-9A1D-8ABB9F18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7F89D-938F-4628-8A10-7EE0B5A7D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5DA48-5965-48FA-B827-55D5349C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4063C-8665-4FFF-899A-51CBC50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E6493-E2C2-4FBD-A4C9-B863B919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4367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F0B15-0C1D-4A0C-AB2A-4F670304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9E600-7A43-43FA-90E6-3419AB8C8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E45F0-D61C-40B1-833E-7B5EB56C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7B214-4274-48F6-919D-91B2C01D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884DD-0317-423C-A331-06FEA66C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029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FDB21-440C-44B5-BD20-A648DFBD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E1F05-D0B3-4095-A2CD-76F361BB8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B9873C-7CB3-4B44-9EF0-DE349357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E6F378-0F4A-4C32-A055-A897912F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E0071D-3CFC-4170-98E9-391FDFF5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A6AFB-F6B7-4EB1-AA03-C9285868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9729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5CD2-2EA3-42A3-B524-10193309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3FF45-2480-44C6-AC34-2DBC9C8A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DEDA4-37FD-44CC-9284-84AAE5B22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6E04A6-5B0D-4ECB-92E7-4E78A95A0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7B3800-1987-48FC-9626-0CDDCE27F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779655-C694-458A-A67E-237C4C49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6D246E-CD29-45C5-8EDE-AD6C5A4C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D2E42A-7CB8-4A47-A232-2C644102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11631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67ECE-0E7B-4C83-818A-5DF8AAA6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019DB8-D9EE-4CCF-B02E-B447917D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9B4DE0-B28F-46A8-BFE9-38547685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FEBBC-AF72-4E0F-831C-90EA245B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4058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6E7882-0F10-49E4-9D48-015F13FA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94AF73-CB95-4547-B8DE-CDE35F90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A0A974-F8A3-4615-89F2-B7DEA39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86080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63FBD-913C-4219-A681-A3AC26A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A75F6-593E-41FF-AE0B-5404CE7E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1A708-33EA-4773-AC27-15D7A4F1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811ECF-E587-4BD3-A1A2-50691FB2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047548-4B25-48E2-B492-7FCAE7F1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3A519-F93D-4B6D-8D13-5C0F2F18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6173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8BA80-1DFF-4584-84E7-849DEF28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77E0A8-86CF-426C-AA61-1EC42520F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E5E1FD-4987-46B4-B27A-485B1A946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072FB-81DE-4315-A82E-F0185703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6E592-AF98-4219-85D4-D21AEE3A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AA629-FE83-49A9-B5E1-A6F2342B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6617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DECCF-7202-4A20-9240-D2F92863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90538-63BC-47EA-BE8B-43B9E2E83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59DF6-BAC0-4037-90AC-C1B8566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83A18-BC13-45CF-B67F-832F67C7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3546D-A30A-4C12-8878-BAF5910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14759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4170-3F76-4202-8DA3-44DB0F817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61F71-7DCE-471D-8351-BFC2B9A4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9B4FC-93FB-4241-BABD-9001D27D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30C94-AEBD-4C95-A04D-7ED06387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75499-0AF8-4A0A-A8B8-5E8E29E8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961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7" cy="232410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9" y="546103"/>
            <a:ext cx="13631861" cy="11706226"/>
          </a:xfrm>
          <a:prstGeom prst="rect">
            <a:avLst/>
          </a:prstGeom>
        </p:spPr>
        <p:txBody>
          <a:bodyPr vert="horz" lIns="91436" tIns="45718" rIns="91436" bIns="45718"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3"/>
            <a:ext cx="8021637" cy="9382126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1" indent="0">
              <a:buNone/>
              <a:defRPr sz="1000"/>
            </a:lvl3pPr>
            <a:lvl4pPr marL="1371539" indent="0">
              <a:buNone/>
              <a:defRPr sz="1000"/>
            </a:lvl4pPr>
            <a:lvl5pPr marL="1828719" indent="0">
              <a:buNone/>
              <a:defRPr sz="1000"/>
            </a:lvl5pPr>
            <a:lvl6pPr marL="2285900" indent="0">
              <a:buNone/>
              <a:defRPr sz="1000"/>
            </a:lvl6pPr>
            <a:lvl7pPr marL="2743080" indent="0">
              <a:buNone/>
              <a:defRPr sz="1000"/>
            </a:lvl7pPr>
            <a:lvl8pPr marL="3200261" indent="0">
              <a:buNone/>
              <a:defRPr sz="1000"/>
            </a:lvl8pPr>
            <a:lvl9pPr marL="365743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>
              <a:buNone/>
              <a:defRPr sz="3100"/>
            </a:lvl1pPr>
            <a:lvl2pPr marL="457180" indent="0">
              <a:buNone/>
              <a:defRPr sz="2900"/>
            </a:lvl2pPr>
            <a:lvl3pPr marL="914361" indent="0">
              <a:buNone/>
              <a:defRPr sz="2400"/>
            </a:lvl3pPr>
            <a:lvl4pPr marL="1371539" indent="0">
              <a:buNone/>
              <a:defRPr sz="1900"/>
            </a:lvl4pPr>
            <a:lvl5pPr marL="1828719" indent="0">
              <a:buNone/>
              <a:defRPr sz="1900"/>
            </a:lvl5pPr>
            <a:lvl6pPr marL="2285900" indent="0">
              <a:buNone/>
              <a:defRPr sz="1900"/>
            </a:lvl6pPr>
            <a:lvl7pPr marL="2743080" indent="0">
              <a:buNone/>
              <a:defRPr sz="1900"/>
            </a:lvl7pPr>
            <a:lvl8pPr marL="3200261" indent="0">
              <a:buNone/>
              <a:defRPr sz="1900"/>
            </a:lvl8pPr>
            <a:lvl9pPr marL="3657439" indent="0">
              <a:buNone/>
              <a:defRPr sz="19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9"/>
            <a:ext cx="14630400" cy="1609726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1" indent="0">
              <a:buNone/>
              <a:defRPr sz="1000"/>
            </a:lvl3pPr>
            <a:lvl4pPr marL="1371539" indent="0">
              <a:buNone/>
              <a:defRPr sz="1000"/>
            </a:lvl4pPr>
            <a:lvl5pPr marL="1828719" indent="0">
              <a:buNone/>
              <a:defRPr sz="1000"/>
            </a:lvl5pPr>
            <a:lvl6pPr marL="2285900" indent="0">
              <a:buNone/>
              <a:defRPr sz="1000"/>
            </a:lvl6pPr>
            <a:lvl7pPr marL="2743080" indent="0">
              <a:buNone/>
              <a:defRPr sz="1000"/>
            </a:lvl7pPr>
            <a:lvl8pPr marL="3200261" indent="0">
              <a:buNone/>
              <a:defRPr sz="1000"/>
            </a:lvl8pPr>
            <a:lvl9pPr marL="365743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75001" y="2070100"/>
            <a:ext cx="18415000" cy="1062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799" tIns="50799" rIns="50799" bIns="50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120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+mj-lt"/>
          <a:ea typeface="+mj-ea"/>
          <a:cs typeface="+mj-cs"/>
          <a:sym typeface="Helvetica" pitchFamily="120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pitchFamily="120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pitchFamily="120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pitchFamily="120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pitchFamily="120" charset="0"/>
        </a:defRPr>
      </a:lvl5pPr>
      <a:lvl6pPr marL="457180" algn="l" rtl="0" fontAlgn="base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6pPr>
      <a:lvl7pPr marL="914361" algn="l" rtl="0" fontAlgn="base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7pPr>
      <a:lvl8pPr marL="1371539" algn="l" rtl="0" fontAlgn="base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8pPr>
      <a:lvl9pPr marL="1828719" algn="l" rtl="0" fontAlgn="base">
        <a:lnSpc>
          <a:spcPct val="80000"/>
        </a:lnSpc>
        <a:spcBef>
          <a:spcPct val="0"/>
        </a:spcBef>
        <a:spcAft>
          <a:spcPct val="0"/>
        </a:spcAft>
        <a:defRPr sz="9500" b="1">
          <a:solidFill>
            <a:srgbClr val="505050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9pPr>
    </p:titleStyle>
    <p:bodyStyle>
      <a:lvl1pPr marL="342885" indent="-342885"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pitchFamily="120" charset="0"/>
        </a:defRPr>
      </a:lvl1pPr>
      <a:lvl2pPr marL="742917" indent="-285737"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pitchFamily="120" charset="0"/>
        </a:defRPr>
      </a:lvl2pPr>
      <a:lvl3pPr marL="1142951" indent="-228590"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pitchFamily="120" charset="0"/>
        </a:defRPr>
      </a:lvl3pPr>
      <a:lvl4pPr marL="1600129" indent="-228590"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pitchFamily="120" charset="0"/>
        </a:defRPr>
      </a:lvl4pPr>
      <a:lvl5pPr marL="2057310" indent="-228590"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pitchFamily="120" charset="0"/>
        </a:defRPr>
      </a:lvl5pPr>
      <a:lvl6pPr marL="45718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914361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1371539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1828719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9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9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1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4571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106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A5ECAA17-AD27-4B37-AA17-4B09EE714BF6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1EF8CDFB-479B-4CFD-BA55-E786BB10E5B1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561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70EC-ED7E-45D3-A5BE-E6AF553B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5E1A9-2ACC-4500-87A6-96DD79D9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627ED-CD09-48BF-B1E6-39B788F22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BFEE0-B368-4EC2-B869-8B6E89918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4CF46-AC6C-47A4-9D24-050BE9592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08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70EC-ED7E-45D3-A5BE-E6AF553B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5E1A9-2ACC-4500-87A6-96DD79D9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627ED-CD09-48BF-B1E6-39B788F22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BFEE0-B368-4EC2-B869-8B6E89918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4CF46-AC6C-47A4-9D24-050BE9592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862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70EC-ED7E-45D3-A5BE-E6AF553B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5E1A9-2ACC-4500-87A6-96DD79D9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627ED-CD09-48BF-B1E6-39B788F22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BFEE0-B368-4EC2-B869-8B6E89918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4CF46-AC6C-47A4-9D24-050BE9592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25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70EC-ED7E-45D3-A5BE-E6AF553B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5E1A9-2ACC-4500-87A6-96DD79D9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627ED-CD09-48BF-B1E6-39B788F22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279A9F48-0388-4EE8-A535-223824178313}" type="datetimeFigureOut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26.12.17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BFEE0-B368-4EC2-B869-8B6E89918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4CF46-AC6C-47A4-9D24-050BE9592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fontAlgn="auto">
              <a:spcBef>
                <a:spcPts val="0"/>
              </a:spcBef>
              <a:spcAft>
                <a:spcPts val="0"/>
              </a:spcAft>
            </a:pPr>
            <a:fld id="{D33B5FCB-6638-4299-883B-F1A911D62978}" type="slidenum">
              <a:rPr lang="be-BY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828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be-BY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018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hyperlink" Target="http://www.finland100.by/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uprojects.by/ru/news/green-economy-days-held-in-five-regions-of-belarus-/" TargetMode="Externa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Py_78aaoRc" TargetMode="External"/><Relationship Id="rId2" Type="http://schemas.openxmlformats.org/officeDocument/2006/relationships/hyperlink" Target="https://www.kp.by/daily/26727/3753671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cdyL5xSnYU&amp;feature=youtu.b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skifmedia.by/obshestvo/7949-proekty-v-licah.html" TargetMode="External"/><Relationship Id="rId4" Type="http://schemas.openxmlformats.org/officeDocument/2006/relationships/hyperlink" Target="http://mktv.by/novosti-vremya-mestnoe/news_post/novosti-vremya-mestnoye-vypusk-26-05-2017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rive.google.com/drive/folders/1Bu9VYYDCLoO4bwQagqsMTQ9bpOJkJHno" TargetMode="Externa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4CGuCEC88" TargetMode="External"/><Relationship Id="rId2" Type="http://schemas.openxmlformats.org/officeDocument/2006/relationships/hyperlink" Target="https://tech.onliner.by/2017/10/20/conference-4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v.by/v-belarusi-vstupat-v-brak-stali-pozzhe-a-chislo-zhenshchin-detorodnogo-vozrasta-umenshilos" TargetMode="External"/><Relationship Id="rId2" Type="http://schemas.openxmlformats.org/officeDocument/2006/relationships/hyperlink" Target="https://www.tvr.by/news/obshchestvo/kakaya_podderzhka_nuzhna_molodym_belorusskim_semyam_pokazhut_rezultaty_sotsissledovaniy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1WZ6SnsTdGOTAWrZTDrVcftrxgVgXExC/view?usp=sha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info@ezerin.com" TargetMode="Externa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_n0DbZOYM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news.tut.by/society/552197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581400"/>
            <a:ext cx="15983272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8077200"/>
            <a:ext cx="1729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ПРОЕКТЫ 2017 </a:t>
            </a:r>
            <a:endParaRPr lang="ru-RU" sz="96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7315200"/>
            <a:ext cx="2171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ru-RU" sz="6000" b="1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ru-RU" sz="60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20000"/>
              </a:lnSpc>
            </a:pPr>
            <a:endParaRPr lang="ru-RU" sz="60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7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48BDB5-4930-4E14-965D-96F838221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712"/>
          <a:stretch/>
        </p:blipFill>
        <p:spPr>
          <a:xfrm>
            <a:off x="19329107" y="8693660"/>
            <a:ext cx="5054894" cy="32152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101C72-88FA-433E-A136-70086316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2" r="10605" b="4"/>
          <a:stretch/>
        </p:blipFill>
        <p:spPr>
          <a:xfrm>
            <a:off x="19329107" y="3416461"/>
            <a:ext cx="5054894" cy="4796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1D6415-FCC0-4A25-B3BA-B24ECC8041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2" b="2"/>
          <a:stretch/>
        </p:blipFill>
        <p:spPr>
          <a:xfrm>
            <a:off x="14020801" y="3416460"/>
            <a:ext cx="5116598" cy="84924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6BF47-8A09-42D5-9064-38A3CB68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38200"/>
            <a:ext cx="16078200" cy="1479549"/>
          </a:xfrm>
        </p:spPr>
        <p:txBody>
          <a:bodyPr anchor="b"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ИНФОРМАЦИОННАЯ КАМПАНИЯ 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2E3434-D318-4910-95FE-935EC6E01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651250"/>
            <a:ext cx="12725400" cy="928682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buClr>
                <a:srgbClr val="476124"/>
              </a:buClr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Язык коммуникации – белорусский</a:t>
            </a:r>
            <a:endParaRPr lang="en-US" sz="1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476124"/>
              </a:buClr>
            </a:pPr>
            <a:r>
              <a:rPr lang="be-BY" sz="160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 – 8 недель</a:t>
            </a:r>
            <a:endParaRPr lang="ru-RU" sz="1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476124"/>
              </a:buClr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Сайт фестиваля </a:t>
            </a:r>
            <a:r>
              <a:rPr lang="en-US" sz="16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www.finland100.by</a:t>
            </a:r>
            <a:endParaRPr lang="en-US" sz="1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476124"/>
              </a:buClr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Основные информационные поводы</a:t>
            </a:r>
            <a:r>
              <a:rPr lang="en-US" sz="16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Clr>
                <a:srgbClr val="476124"/>
              </a:buClr>
              <a:buNone/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Акция в ресторанах Минска  «Неделя финской кухни», упор на социальные сети  </a:t>
            </a:r>
            <a:r>
              <a:rPr lang="en-US" sz="1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buClr>
                <a:srgbClr val="476124"/>
              </a:buClr>
              <a:buNone/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«Официальный» визит в Беларусь </a:t>
            </a:r>
            <a:r>
              <a:rPr lang="ru-RU" sz="1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Йоулоупукки</a:t>
            </a:r>
            <a:r>
              <a:rPr lang="ru-RU" sz="1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(финского Деда Мороза)</a:t>
            </a:r>
          </a:p>
          <a:p>
            <a:pPr marL="0" indent="0">
              <a:lnSpc>
                <a:spcPct val="110000"/>
              </a:lnSpc>
              <a:buClr>
                <a:srgbClr val="476124"/>
              </a:buClr>
              <a:buNone/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Открытая репетиция </a:t>
            </a:r>
            <a:r>
              <a:rPr lang="ru-RU" sz="16000" dirty="0" err="1">
                <a:latin typeface="Arial" panose="020B0604020202020204" pitchFamily="34" charset="0"/>
                <a:cs typeface="Arial" panose="020B0604020202020204" pitchFamily="34" charset="0"/>
              </a:rPr>
              <a:t>хедлайнеров</a:t>
            </a: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 накануне фестивального дня в торговом центре «Галерея» с танцевальным </a:t>
            </a:r>
            <a:r>
              <a:rPr lang="ru-RU" sz="16000" dirty="0" err="1">
                <a:latin typeface="Arial" panose="020B0604020202020204" pitchFamily="34" charset="0"/>
                <a:cs typeface="Arial" panose="020B0604020202020204" pitchFamily="34" charset="0"/>
              </a:rPr>
              <a:t>флешмобом</a:t>
            </a: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 и брифингом организаторов и партнеров</a:t>
            </a:r>
          </a:p>
          <a:p>
            <a:pPr>
              <a:lnSpc>
                <a:spcPct val="110000"/>
              </a:lnSpc>
              <a:buClr>
                <a:srgbClr val="476124"/>
              </a:buClr>
            </a:pPr>
            <a:r>
              <a:rPr lang="ru-RU" sz="16000" dirty="0">
                <a:latin typeface="Arial" panose="020B0604020202020204" pitchFamily="34" charset="0"/>
                <a:cs typeface="Arial" panose="020B0604020202020204" pitchFamily="34" charset="0"/>
              </a:rPr>
              <a:t>Общее количество оригинальных публикаций</a:t>
            </a:r>
            <a:r>
              <a:rPr lang="en-US" sz="16000" dirty="0">
                <a:latin typeface="Arial" panose="020B0604020202020204" pitchFamily="34" charset="0"/>
                <a:cs typeface="Arial" panose="020B0604020202020204" pitchFamily="34" charset="0"/>
              </a:rPr>
              <a:t>: 150 </a:t>
            </a:r>
            <a:endParaRPr lang="ru-RU" sz="1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476124"/>
              </a:buClr>
            </a:pPr>
            <a:endParaRPr lang="be-BY" sz="3200" dirty="0">
              <a:latin typeface="Circe" panose="020B0502020203020203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0200" y="7620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57200"/>
            <a:ext cx="118872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РЕКЛАМНАЯ КАМПАНИЯ 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276600"/>
            <a:ext cx="12573000" cy="7245350"/>
          </a:xfrm>
        </p:spPr>
        <p:txBody>
          <a:bodyPr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Ключевой имидж основан на визуальном языке международной кампании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Finland100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Смайл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из разных лиц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— метафора мероприятия, где каждый присутствующий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— часть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большого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праздника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Послание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Будзем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блiжэй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одной стороны, это мысль о том, что на празднике люди собираются вместе, появляется возможность понять и почувствовать собеседника;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другой стороны, послание имеет прямое отношение к танго – парному танцу, когда партнеры находятся близко друг к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другу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0" y="-1"/>
            <a:ext cx="9753600" cy="137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6800"/>
            <a:ext cx="10668000" cy="1371600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60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14 ПЛОЩАДОК С АКТИВНОСТЯМИ </a:t>
            </a:r>
            <a:endParaRPr lang="be-BY" sz="60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3936"/>
          <a:stretch/>
        </p:blipFill>
        <p:spPr>
          <a:xfrm>
            <a:off x="11673637" y="-34636"/>
            <a:ext cx="12710363" cy="1371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0" y="3276600"/>
            <a:ext cx="102870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сцена</a:t>
            </a:r>
            <a:endParaRPr lang="be-BY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be-BY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Танцевальный блок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be-BY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Спортивные площадки: первый в Беларуси открытий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автономный </a:t>
            </a:r>
            <a:r>
              <a:rPr lang="ru-RU" sz="40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скалодром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высотой 10 метров, финские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городки и </a:t>
            </a:r>
            <a:r>
              <a:rPr lang="ru-RU" sz="40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флорбол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be-BY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Праздник хлеба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be-BY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Детские площадки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be-BY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 проекты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be-BY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Фуд-корт: 12 кулинарных проектов</a:t>
            </a:r>
            <a:endParaRPr lang="be-BY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Кинопоказы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Бизнес-площадка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Информационная зона </a:t>
            </a:r>
            <a:endParaRPr lang="be-BY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3886200"/>
            <a:ext cx="21336000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ИНФОРМАЦИОННЫЙ ЦИКЛ </a:t>
            </a:r>
          </a:p>
          <a:p>
            <a:pPr algn="l"/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«ПРОДВИЖЕНИЕ ЗЕЛЕНОЙ ЭКОНОМИКИ В РЕСПУБЛИКЕ БЕЛАРУСЬ: ПРИНЦИПЫ, МЕХАНИЗМЫ, ПЕРСПЕКТИВЫ»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АПРЕЛЬ – ИЮЛЬ </a:t>
            </a: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2017</a:t>
            </a:r>
          </a:p>
          <a:p>
            <a:pPr algn="l"/>
            <a:endParaRPr lang="ru-RU" sz="54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http://euprojects.by/ru/news/green-economy-days-held-in-five-regions-of-belarus-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endParaRPr lang="ru-RU" sz="72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0" y="6858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57200"/>
            <a:ext cx="112776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ЗЕЛЕНАЯ ЭКОНОМИКА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3236481"/>
            <a:ext cx="13335000" cy="870267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АУДИТОРИЯ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: </a:t>
            </a:r>
          </a:p>
          <a:p>
            <a:pPr marL="0" lv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Представители </a:t>
            </a: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местной исполнительной власти, депутаты местных Советов, руководители крупных предприятий, 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журналисты</a:t>
            </a:r>
            <a:endParaRPr lang="be-BY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ЗАКАЗЧИКИ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:</a:t>
            </a:r>
            <a:endParaRPr lang="be-BY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lvl="0">
              <a:lnSpc>
                <a:spcPct val="100000"/>
              </a:lnSpc>
            </a:pP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Представительство Европейского 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союза </a:t>
            </a: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в Беларуси</a:t>
            </a:r>
            <a:endParaRPr lang="be-BY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lvl="0">
              <a:lnSpc>
                <a:spcPct val="100000"/>
              </a:lnSpc>
            </a:pP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Министерство природных ресурсов и охраны окружающей среды Республики Беларусь</a:t>
            </a:r>
          </a:p>
          <a:p>
            <a:pPr lvl="0">
              <a:lnSpc>
                <a:spcPct val="100000"/>
              </a:lnSpc>
            </a:pP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при 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</a:t>
            </a:r>
            <a:r>
              <a:rPr lang="be-BY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оддержке областных исполнительных </a:t>
            </a:r>
            <a:r>
              <a:rPr lang="be-BY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/>
            </a:r>
            <a:br>
              <a:rPr lang="be-BY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</a:br>
            <a:r>
              <a:rPr lang="be-BY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органов государственного управления</a:t>
            </a:r>
            <a:endParaRPr lang="be-BY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007" y="0"/>
            <a:ext cx="9929994" cy="662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7187019"/>
            <a:ext cx="9829801" cy="65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115824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ЗЕЛЕНАЯ ЭКОНОМИКА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3276600"/>
            <a:ext cx="12954000" cy="1041196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ЦЕЛИ И ЗАДАЧИ</a:t>
            </a:r>
          </a:p>
          <a:p>
            <a:pPr lvl="0">
              <a:lnSpc>
                <a:spcPct val="100000"/>
              </a:lnSpc>
            </a:pP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Расширить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знания аудитории о принципах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зеленой экономики</a:t>
            </a:r>
          </a:p>
          <a:p>
            <a:pPr lvl="0">
              <a:lnSpc>
                <a:spcPct val="100000"/>
              </a:lnSpc>
            </a:pP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Представить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практические результаты проектов в сфере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зеленой экономики в Беларуси </a:t>
            </a:r>
            <a:endParaRPr lang="be-BY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lvl="0">
              <a:lnSpc>
                <a:spcPct val="100000"/>
              </a:lnSpc>
            </a:pP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Предоставить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информацию, которая стала бы толчком для реализации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зеленых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проектов в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регионе</a:t>
            </a:r>
            <a:endParaRPr lang="be-BY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lvl="0">
              <a:lnSpc>
                <a:spcPct val="100000"/>
              </a:lnSpc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Презентовать ряд кейсов по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зеленой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экономике, реализованных (или находящихся в стадии реализации)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в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Беларуси при участии </a:t>
            </a:r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ЕС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ФОРМАТ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: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цикл информационных дней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с участием экспертов по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зеленой экономике: посещение/демонстрация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результатов пилотных проектов по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зеленой экономике и презентационный блок</a:t>
            </a:r>
            <a:endParaRPr lang="be-BY" sz="3600" dirty="0"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947" y="-30480"/>
            <a:ext cx="9412053" cy="627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2031" y="7391400"/>
            <a:ext cx="9436353" cy="6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14300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ЗЕЛЕНАЯ ЭКОНОМИКА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352800"/>
            <a:ext cx="12420600" cy="87026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ИТОГИ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6 информационных дней 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(по одному в каждой из областей Беларуси) в период с апреля по июль 2017 года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Более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300 участников из 40 районов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 Беларуси, включая более 100 представителей органов государственного управления и столько же общественных организаций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Более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30 представителей СМИ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Более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70 уникальных публикаций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30 спикеров</a:t>
            </a:r>
            <a:r>
              <a:rPr lang="ru-RU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, экспертов в области зеленой экономики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171" y="0"/>
            <a:ext cx="10156829" cy="678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9400" y="6938327"/>
            <a:ext cx="10134600" cy="67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3886200"/>
            <a:ext cx="2133600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ИНФОРМАЦИОННО-ОБРАЗОВАТЕЛЬНЫЙ ПРОЕКТ «ЗЕЛЕНАЯ ДАЧА»</a:t>
            </a:r>
          </a:p>
          <a:p>
            <a:pPr algn="l"/>
            <a:endParaRPr lang="ru-RU" sz="96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ИЮНЬ-ОКТЯБРЬ 2017</a:t>
            </a:r>
          </a:p>
          <a:p>
            <a:pPr algn="l"/>
            <a:endParaRPr lang="ru-RU" sz="54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https://www.kp.by/daily/26727/3753671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youtu.be/7Py_78aaoRc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0" y="7620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47800"/>
            <a:ext cx="128778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ЗЕЛЕНАЯ ДАЧА</a:t>
            </a:r>
            <a:b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первый коммуникационный проект в Беларуси, направленный на аудиторию владельцев дач и приусадебных участков </a:t>
            </a:r>
            <a:endParaRPr lang="be-BY" sz="40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4267200"/>
            <a:ext cx="12510108" cy="855027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endParaRPr lang="ru-R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marL="0" indent="0" defTabSz="914400" fontAlgn="base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ЦЕЛЬ ПРОЕКТА: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повысить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осведомленность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аудитории о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принципах зеленой экономики, безопасной работе с природными ресурсами</a:t>
            </a:r>
            <a:r>
              <a:rPr lang="be-BY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, вреде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химикатов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marL="685800" lvl="0" indent="-685800" defTabSz="914400" fontAlgn="base">
              <a:lnSpc>
                <a:spcPct val="100000"/>
              </a:lnSpc>
              <a:spcBef>
                <a:spcPct val="0"/>
              </a:spcBef>
            </a:pPr>
            <a:endParaRPr lang="ru-RU" sz="400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marL="0" indent="0" defTabSz="914400" fontAlgn="base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ЗАДАЧА ПРОЕКТА:                                                                       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разработать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и провести просветительную коммуникационную кампанию с максимально широким охватом целевой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аудитории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buNone/>
            </a:pP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marL="0" indent="0" defTabSz="914400" fontAlgn="base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ЗАКАЗЧИК: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Представительство Европейского союза в Республике Беларусь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508" y="-34413"/>
            <a:ext cx="10558828" cy="137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135636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ЗЕЛЕНАЯ ДАЧА</a:t>
            </a:r>
            <a:r>
              <a:rPr lang="ru-RU" sz="49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be-BY" sz="49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3352800"/>
            <a:ext cx="12725400" cy="870267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 pitchFamily="120" charset="0"/>
              </a:rPr>
              <a:t>СОСТАВЛЯЮЩИЕ ПРОЕКТА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Серия статей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о принципах зеленой экономики для дачи с участием экспертов в газете 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«Комсомольская правда в Беларуси»,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на сайте газеты и в социальных сетях</a:t>
            </a:r>
            <a:endParaRPr lang="ru-RU" sz="4000" b="1" dirty="0" smtClean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Серия интервью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с участием экспертов по зеленой экономике в эфире 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Первого национального канала </a:t>
            </a:r>
            <a:r>
              <a:rPr lang="ru-RU" sz="40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Белорусского радио </a:t>
            </a:r>
            <a:endParaRPr lang="ru-RU" sz="4000" b="1" dirty="0" smtClean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Конкурс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для дачников совместно с газетой 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«Комсомольская правда»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Информационно-образовательная кампания с </a:t>
            </a:r>
            <a:r>
              <a:rPr lang="ru-RU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БелЖД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 –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размещение информационных постеров в 40 электропоездах 4 пригородных направлений Минска    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Видеоролик</a:t>
            </a:r>
            <a:endParaRPr lang="ru-RU" sz="400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0" y="-24384"/>
            <a:ext cx="9799320" cy="13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4648200"/>
            <a:ext cx="20421600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ФОТОВЫСТАВКА </a:t>
            </a:r>
          </a:p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«ПРОЕКТЫ В ЛИЦАХ»</a:t>
            </a:r>
          </a:p>
          <a:p>
            <a:pPr algn="l"/>
            <a:endParaRPr lang="ru-RU" sz="54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2015 – 2017</a:t>
            </a:r>
          </a:p>
          <a:p>
            <a:pPr algn="l"/>
            <a:endParaRPr lang="ru-RU" sz="54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www.youtube.com/watch?v=jcdyL5xSnYU&amp;feature=youtu.be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4"/>
              </a:rPr>
              <a:t>mktv.by/novosti-vremya-mestnoe/news_post/novosti-vremya-mestnoye-vypusk-26-05-2017</a:t>
            </a:r>
            <a:endParaRPr lang="ru-RU" sz="4000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5"/>
              </a:rPr>
              <a:t>skifmedia.by/obshestvo/7949-proekty-v-licah.html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7315200"/>
            <a:ext cx="2171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ru-RU" sz="6000" b="1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ru-RU" sz="60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20000"/>
              </a:lnSpc>
            </a:pPr>
            <a:endParaRPr lang="ru-RU" sz="60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7800" y="6858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2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E8FBE-2F36-4B38-9391-55DF79AC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98882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ЗЕЛЕНАЯ ДАЧА</a:t>
            </a:r>
            <a:endParaRPr lang="be-BY" sz="49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709D-E397-4F09-A15E-8B5681B4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8800"/>
            <a:ext cx="12877800" cy="870267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endParaRPr lang="ru-R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  <a:p>
            <a:pPr marL="0" indent="0" defTabSz="914400" fontAlgn="base">
              <a:lnSpc>
                <a:spcPct val="100000"/>
              </a:lnSpc>
              <a:spcBef>
                <a:spcPts val="1200"/>
              </a:spcBef>
              <a:buNone/>
            </a:pPr>
            <a:endParaRPr lang="ru-RU" sz="450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marL="0" indent="0" defTabSz="914400" fontAlgn="base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ИТОГИ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22 публикации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на ресурсах «Комсомольской правды в Беларуси»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9 передач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в эфире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Первого национального канала Белорусского радио </a:t>
            </a:r>
            <a:endParaRPr lang="ru-RU" sz="4000" dirty="0" smtClean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Helvetica" pitchFamily="120" charset="0"/>
            </a:endParaRP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Более 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100 заявок на участие в конкурсе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для дачников в течение 3 месяцев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6 видов информационных постеров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о принципах зеленой экономики на даче различной тематики, 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1200 вагонов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за 3 месяца работы проекта</a:t>
            </a:r>
          </a:p>
          <a:p>
            <a:pPr defTabSz="914400" fontAlgn="base">
              <a:lnSpc>
                <a:spcPct val="100000"/>
              </a:lnSpc>
              <a:spcBef>
                <a:spcPts val="1200"/>
              </a:spcBef>
            </a:pP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Helvetica" pitchFamily="120" charset="0"/>
              </a:rPr>
              <a:t>Видеоролик готовится к прокату в эфире белорусских телеканалов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Light" pitchFamily="12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884" y="0"/>
            <a:ext cx="974811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3886200"/>
            <a:ext cx="21336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ЕВРОБЮЛЛЕТЕНЬ</a:t>
            </a: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drive.google.com/drive/folders/1Bu9VYYDCLoO4bwQagqsMTQ9bpOJkJHno</a:t>
            </a:r>
            <a:endParaRPr lang="ru-RU" sz="4000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endParaRPr lang="ru-RU" sz="96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endParaRPr lang="ru-RU" sz="96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0" y="7620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21031200" cy="2651126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80000"/>
              </a:lnSpc>
              <a:spcAft>
                <a:spcPct val="0"/>
              </a:spcAft>
            </a:pPr>
            <a:r>
              <a:rPr lang="ru-RU" sz="7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ЕВРОБЮЛЛЕТЕНЬ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3352800"/>
            <a:ext cx="10515600" cy="8702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ИНФОРМАЦИЯ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иллюстрированное издание, освещает проектную деятельность Европейского союза в Беларуси </a:t>
            </a:r>
          </a:p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Электронный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(рассылка по широкой базе) и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бумажный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варианты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От 8 до 12 страниц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Периодичность –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ежеквартально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аудитория: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представители органов государственного управления, НКО, партнерских организаций</a:t>
            </a:r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765" y="2743200"/>
            <a:ext cx="11878235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6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21031200" cy="2651126"/>
          </a:xfrm>
        </p:spPr>
        <p:txBody>
          <a:bodyPr/>
          <a:lstStyle/>
          <a:p>
            <a:r>
              <a:rPr lang="ru-RU" sz="7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ЕВРОБЮЛЛЕТЕНЬ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2286000"/>
            <a:ext cx="21031200" cy="8702676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ТЕМЫ 2017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инклюзия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Зеленая экономика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457" y="2590800"/>
            <a:ext cx="12243543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3886200"/>
            <a:ext cx="21336000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5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ТРЕТЬЯ МЕЖДУНАРОДНАЯ КОНФЕРЕНЦИЯ </a:t>
            </a:r>
          </a:p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«НОВАЯ РЕАЛЬНОСТЬ: ВЫЗОВЫ ДЛЯ БЕЛАРУСИ 2017»</a:t>
            </a:r>
          </a:p>
          <a:p>
            <a:pPr algn="l"/>
            <a:r>
              <a:rPr lang="ru-RU" sz="5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20-21 ОКТЯБРЯ 2017</a:t>
            </a:r>
          </a:p>
          <a:p>
            <a:pPr algn="l"/>
            <a:endParaRPr lang="ru-RU" sz="96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КОММУНИКАЦИОННАЯ КАМПАНИЯ</a:t>
            </a:r>
          </a:p>
          <a:p>
            <a:pPr algn="l"/>
            <a:endParaRPr lang="ru-RU" sz="56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2"/>
              </a:rPr>
              <a:t>tech.onliner.by/2017/10/20/conference-4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www.youtube.com/watch?v=MR4CGuCEC88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0" y="7620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65351-0583-4C6A-989C-5B02345EE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3" b="3"/>
          <a:stretch/>
        </p:blipFill>
        <p:spPr>
          <a:xfrm>
            <a:off x="11917680" y="3048000"/>
            <a:ext cx="12466320" cy="85453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9F93-970F-4529-95A8-51607FB7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7200"/>
            <a:ext cx="21031200" cy="265112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КОНФЕРЕНЦИЯ «НОВАЯ РЕАЛЬНОСТЬ»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A4D6CA-4CB5-463E-9351-8B485707F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3505200"/>
            <a:ext cx="9601199" cy="9539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МИССИЯ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изучение мирового опыта наиболее успешных проектов в сфере новых технологий – краудфандинга, 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блокчейна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, искусственного интеллекта и </a:t>
            </a:r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финтеха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— определить и усилить потенциал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Беларуси 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Основана ОАО «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Белгазпромбанк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» в 2015 году, проводится при организационной поддержке Бизнес-школы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ИПМ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e-BY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0" y="6858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A0D2A8-ADD8-4D6E-B1E6-D165396B1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r="12532" b="-1"/>
          <a:stretch/>
        </p:blipFill>
        <p:spPr>
          <a:xfrm>
            <a:off x="9278112" y="20"/>
            <a:ext cx="15105888" cy="13715980"/>
          </a:xfrm>
          <a:prstGeom prst="rect">
            <a:avLst/>
          </a:prstGeom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0B169-D6D3-4ABF-AA8E-169AE6BA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85800"/>
            <a:ext cx="7693741" cy="3353206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КОНФЕРЕНЦИЯ «НОВАЯ РЕАЛЬНОСТЬ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E1A34-82A1-4C41-97DB-208A6F37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862" y="4876801"/>
            <a:ext cx="7302932" cy="7570838"/>
          </a:xfrm>
          <a:solidFill>
            <a:srgbClr val="EDEEED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ПРОБЛЕМАТИКА В КОММУНИКАЦИИ</a:t>
            </a:r>
          </a:p>
          <a:p>
            <a:r>
              <a:rPr lang="ru-RU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Большое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параллельных конкурентных активностей</a:t>
            </a:r>
          </a:p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 низкая журналистская культура по теме перспективных технологий</a:t>
            </a:r>
          </a:p>
          <a:p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ярко выраженного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be-BY" sz="4300" dirty="0">
                <a:latin typeface="Arial" panose="020B0604020202020204" pitchFamily="34" charset="0"/>
                <a:cs typeface="Arial" panose="020B0604020202020204" pitchFamily="34" charset="0"/>
              </a:rPr>
              <a:t>пула в информационном поле Беларуси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be-BY" sz="3600" dirty="0"/>
          </a:p>
        </p:txBody>
      </p:sp>
    </p:spTree>
    <p:extLst>
      <p:ext uri="{BB962C8B-B14F-4D97-AF65-F5344CB8AC3E}">
        <p14:creationId xmlns:p14="http://schemas.microsoft.com/office/powerpoint/2010/main" val="21260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6BD7F-D3A7-4DA1-80A9-7E33C41BC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6"/>
          <a:stretch/>
        </p:blipFill>
        <p:spPr>
          <a:xfrm>
            <a:off x="15112817" y="20"/>
            <a:ext cx="9271182" cy="13715980"/>
          </a:xfrm>
          <a:prstGeom prst="rect">
            <a:avLst/>
          </a:prstGeom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CEC0C-6106-4267-AAF3-F7154C5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0480"/>
            <a:ext cx="13172982" cy="3353206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КОНФЕРЕНЦИЯ «НОВАЯ РЕАЛЬНОСТЬ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56033-95E8-49A5-9BD4-C288E749C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429000"/>
            <a:ext cx="14097000" cy="7570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АКТИВНОСТИ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информационных партнеров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числа рейтинговых и специализированных изданий</a:t>
            </a: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пресс-службы 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цикла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проактивных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материалов, представляющих организаторов 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спикеров,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нативных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публикаций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Создание круга лояльных блогеров за счет интерактивного коммуникационного мероприятия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Школа блогеров «Новая реальность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цикла пресс-мероприятий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 организаторами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конференции </a:t>
            </a: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информационного поля в течение всей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кампании</a:t>
            </a:r>
          </a:p>
          <a:p>
            <a:pPr marL="0" indent="0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NB!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шла в тесном взаимодействии с коммуникационными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службами ОАО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Белгазпромбанк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e-BY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E8ABE-23E1-44CC-AB4E-B66B1DBAA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r="1868" b="-1"/>
          <a:stretch/>
        </p:blipFill>
        <p:spPr>
          <a:xfrm>
            <a:off x="9278112" y="20"/>
            <a:ext cx="15105888" cy="13715980"/>
          </a:xfrm>
          <a:prstGeom prst="rect">
            <a:avLst/>
          </a:prstGeom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5EFD2-2566-4786-A3E2-2D774DAD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7696200" cy="3353206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КОНФЕРЕНЦИЯ «НОВАЯ РЕАЛЬНОСТЬ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57AC7E-8A1E-4D91-BE9E-E7456C33A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862" y="4876801"/>
            <a:ext cx="7302932" cy="7570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be-BY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e-BY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Журналисты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&gt; 40 </a:t>
            </a:r>
          </a:p>
          <a:p>
            <a:r>
              <a:rPr lang="be-BY" sz="4000" dirty="0">
                <a:latin typeface="Arial" panose="020B0604020202020204" pitchFamily="34" charset="0"/>
                <a:cs typeface="Arial" panose="020B0604020202020204" pitchFamily="34" charset="0"/>
              </a:rPr>
              <a:t>Блогеры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&gt; 17 </a:t>
            </a:r>
          </a:p>
          <a:p>
            <a:r>
              <a:rPr lang="be-BY" sz="4000" dirty="0">
                <a:latin typeface="Arial" panose="020B0604020202020204" pitchFamily="34" charset="0"/>
                <a:cs typeface="Arial" panose="020B0604020202020204" pitchFamily="34" charset="0"/>
              </a:rPr>
              <a:t>Общее количество публикаций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&gt; 100 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охват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be-BY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контактов</a:t>
            </a:r>
            <a:r>
              <a:rPr lang="be-BY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be-BY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e-BY" sz="3600" dirty="0"/>
          </a:p>
        </p:txBody>
      </p:sp>
    </p:spTree>
    <p:extLst>
      <p:ext uri="{BB962C8B-B14F-4D97-AF65-F5344CB8AC3E}">
        <p14:creationId xmlns:p14="http://schemas.microsoft.com/office/powerpoint/2010/main" val="17664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200" y="3200400"/>
            <a:ext cx="21336000" cy="941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PR-ПРОДВИЖЕНИЕ ПРОЕКТА ЮНФПА </a:t>
            </a:r>
          </a:p>
          <a:p>
            <a:pPr algn="l"/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«ПОДДЕРЖКА РЕАЛИЗАЦИИ НАЦИОНАЛЬНОЙ ПРОГРАММЫ ДЕМОГРАФИЧЕСКОЙ БЕЗОПАСНОСТИ РЕСПУБЛИКИ БЕЛАРУСЬ» ‎</a:t>
            </a:r>
          </a:p>
          <a:p>
            <a:pPr algn="l"/>
            <a:endParaRPr lang="ru-RU" sz="54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МАРТ – ДЕКАБРЬ 2016</a:t>
            </a:r>
          </a:p>
          <a:p>
            <a:pPr algn="l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АПРЕЛЬ – ДЕКАБРЬ 2017</a:t>
            </a:r>
          </a:p>
          <a:p>
            <a:pPr algn="l"/>
            <a:endParaRPr lang="ru-RU" sz="44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Национальный </a:t>
            </a:r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консультант – PR-директор агентства Андрей </a:t>
            </a:r>
            <a:r>
              <a:rPr lang="ru-RU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Эзерин </a:t>
            </a:r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0200" y="6858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066800" y="1447800"/>
            <a:ext cx="9296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+mj-lt"/>
                <a:ea typeface="+mj-ea"/>
                <a:cs typeface="+mj-cs"/>
                <a:sym typeface="Helvetica" pitchFamily="120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endParaRPr lang="ru-RU" sz="7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8850" y="607317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0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4400" y="9942322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5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0" y="762000"/>
            <a:ext cx="3225064" cy="646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0"/>
            <a:ext cx="14020800" cy="136221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95400" y="2133600"/>
            <a:ext cx="8915400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Европейский союз – крупнейший в мире донор программ сотрудничества. В настоящее время ЕС финансирует проекты и программы в Беларуси порядка 29 миллионов евро в </a:t>
            </a:r>
            <a:r>
              <a:rPr lang="ru-RU" sz="4000" b="1" dirty="0" smtClean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год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b="1" dirty="0"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Задача проекта: </a:t>
            </a:r>
            <a:r>
              <a:rPr lang="ru-RU" sz="4000" dirty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в формате фотовыставки под открытым небом донести до широкой аудитории в </a:t>
            </a:r>
            <a:r>
              <a:rPr lang="ru-RU" sz="4000" dirty="0" smtClean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разных населенных пунктах страны </a:t>
            </a:r>
            <a:r>
              <a:rPr lang="ru-RU" sz="4000" dirty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информацию о проектах, реализованных при поддержке Европейского союза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b="1" dirty="0"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Заказчик: </a:t>
            </a:r>
            <a:r>
              <a:rPr lang="ru-RU" sz="4000" b="1" dirty="0" smtClean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Представительство </a:t>
            </a:r>
            <a:r>
              <a:rPr lang="ru-RU" sz="4000" b="1" dirty="0"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Европейского союза в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29634015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62000" y="4800600"/>
            <a:ext cx="21031200" cy="8702676"/>
          </a:xfrm>
        </p:spPr>
        <p:txBody>
          <a:bodyPr>
            <a:normAutofit/>
          </a:bodyPr>
          <a:lstStyle/>
          <a:p>
            <a:pPr marL="457200" lvl="1">
              <a:spcBef>
                <a:spcPts val="2000"/>
              </a:spcBef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финансируется Правительством Российской Федерации, Фондом ООН в области народонаселения 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ЮНИСЕФ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2000"/>
              </a:spcBef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ациональный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исполнитель –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труда и социальной защиты Республики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Беларусь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2000"/>
              </a:spcBef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«повышение актуальности, качества и эффективности разработки и реализации национальной демографической политики в Республике Беларусь,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повышение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устойчивости социально-экономического развития страны и улучшению качества жизни граждан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lvl="1" indent="0">
              <a:spcBef>
                <a:spcPts val="2000"/>
              </a:spcBef>
              <a:buNone/>
            </a:pP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2000"/>
              </a:spcBef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https://www.tvr.by/news/obshchestvo/kakaya_podderzhka_nuzhna_molodym_belorusskim_semyam_pokazhut_rezultaty_sotsissledovaniya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www.ctv.by/v-belarusi-vstupat-v-brak-stali-pozzhe-a-chislo-zhenshchin-detorodnogo-vozrasta-umenshilos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type="title"/>
          </p:nvPr>
        </p:nvSpPr>
        <p:spPr>
          <a:xfrm>
            <a:off x="1219200" y="1905000"/>
            <a:ext cx="21031200" cy="265112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 «Поддержка реализации Национальной программы демографической безопасности Республики Беларусь» </a:t>
            </a:r>
            <a:b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0" y="7620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990600"/>
            <a:ext cx="13335000" cy="265112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КОММУНИКАЦИОННЫЙ МЕХАНИЗМ </a:t>
            </a:r>
            <a:endParaRPr lang="ru-RU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4648200"/>
            <a:ext cx="13106400" cy="8702676"/>
          </a:xfrm>
        </p:spPr>
        <p:txBody>
          <a:bodyPr>
            <a:normAutofit/>
          </a:bodyPr>
          <a:lstStyle/>
          <a:p>
            <a:pPr marL="457200" lvl="1">
              <a:spcBef>
                <a:spcPts val="2000"/>
              </a:spcBef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в качестве основных информационных поводов события проекта — семинары, конференции, стажировки и т. д.  </a:t>
            </a:r>
          </a:p>
          <a:p>
            <a:pPr marL="457200" lvl="1">
              <a:spcBef>
                <a:spcPts val="2000"/>
              </a:spcBef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интервью с экспертами и активными участниками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4038" y="12290"/>
            <a:ext cx="10039963" cy="6693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429" y="7010400"/>
            <a:ext cx="10036571" cy="66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8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CEC0C-6106-4267-AAF3-F7154C5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3172982" cy="335320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РЕЗУЛЬТАТЫ: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56033-95E8-49A5-9BD4-C288E749C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971800"/>
            <a:ext cx="13716000" cy="7570838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Инициировано более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450 публикаций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тему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</a:p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Продвижение социального ролика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социологического исследования Проекта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 центральных и региональных телестанций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 течении двух месяцев транслировали социальный ролик Проекта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(более 1000 выходов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drive.google.com/file/d/11WZ6SnsTdGOTAWrZTDrVcftrxgVgXExC/view?usp=sharing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пресс-мероприятий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: брифингов, конференций,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круглых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столов, семинаров</a:t>
            </a: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цикла интервью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центральных СМИ Беларуси с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экспертами в области демографии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(Беларусь, Россия, Чехия, Австрия) </a:t>
            </a: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лояльного пула СМИ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Минске, Гродненской и Брестской областях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(более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60 журналистов)</a:t>
            </a:r>
          </a:p>
          <a:p>
            <a:endParaRPr lang="be-BY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31955"/>
            <a:ext cx="9067800" cy="6051770"/>
          </a:xfrm>
          <a:prstGeom prst="rect">
            <a:avLst/>
          </a:prstGeom>
        </p:spPr>
      </p:pic>
      <p:pic>
        <p:nvPicPr>
          <p:cNvPr id="5" name="Рисунок 4" descr="C:\Users\aezerin\Desktop\Демография\ПК 4 декабря\фото\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7086600"/>
            <a:ext cx="9099755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2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CEC0C-6106-4267-AAF3-F7154C5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0480"/>
            <a:ext cx="13172982" cy="335320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КОНТАКТЫ</a:t>
            </a:r>
            <a:endParaRPr lang="be-BY" sz="7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56033-95E8-49A5-9BD4-C288E749C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05200"/>
            <a:ext cx="20955000" cy="75708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220123, г. </a:t>
            </a: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Минск</a:t>
            </a: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. В.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Хоружей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, 22-603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Тел: +375 17 294 81 51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Тел/факс: +375 17 294 86 63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</a:t>
            </a: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@ezerin.com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e-BY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0" y="7620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990600" y="1524000"/>
            <a:ext cx="9601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+mj-lt"/>
                <a:ea typeface="+mj-ea"/>
                <a:cs typeface="+mj-cs"/>
                <a:sym typeface="Helvetica" pitchFamily="120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r>
              <a:rPr lang="ru-RU" sz="72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ПРОЕКТЫ В ЛИЦАХ</a:t>
            </a:r>
            <a:endParaRPr lang="ru-RU" sz="7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3429000"/>
            <a:ext cx="8382000" cy="932563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представляет собой совокупность активностей: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визуального ряда (фотосъемка героев, дизайн, </a:t>
            </a:r>
            <a:r>
              <a:rPr lang="ru-RU" sz="40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инфографика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сопроводительного текста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30 двухсторонних стендов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Логистика выставки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церемоний открытия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местными органами власти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со СМИ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38850" y="607317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0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4400" y="9942322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5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-1"/>
            <a:ext cx="14135100" cy="137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353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914400" y="1295400"/>
            <a:ext cx="9448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+mj-lt"/>
                <a:ea typeface="+mj-ea"/>
                <a:cs typeface="+mj-cs"/>
                <a:sym typeface="Helvetica" pitchFamily="120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r>
              <a:rPr lang="ru-RU" sz="72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ПРОЕКТЫ В ЛИЦАХ</a:t>
            </a:r>
            <a:endParaRPr lang="ru-RU" sz="7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5400" y="3352800"/>
            <a:ext cx="8839200" cy="6247864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23 города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с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 2015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по 2017: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2015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 – 6 областных центров Беларуси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2016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 – 6 районных центров с населением более 100 000 человек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2017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 – 11 районных центров с населением более 50 000 человек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38850" y="607317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0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4400" y="9942322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5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90" y="38100"/>
            <a:ext cx="1411901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79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295400" y="1295400"/>
            <a:ext cx="11506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+mj-lt"/>
                <a:ea typeface="+mj-ea"/>
                <a:cs typeface="+mj-cs"/>
                <a:sym typeface="Helvetica" pitchFamily="120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r>
              <a:rPr lang="ru-RU" sz="72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ПРОЕКТЫ В ЛИЦАХ</a:t>
            </a:r>
            <a:endParaRPr lang="ru-RU" sz="7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5400" y="4191000"/>
            <a:ext cx="11201400" cy="581697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городов – 23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проектов-участников – 58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публикаций – 309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СМИ – 157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4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4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4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8850" y="607317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0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4400" y="9942322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5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750" y="0"/>
            <a:ext cx="10167150" cy="6781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200" y="6904919"/>
            <a:ext cx="10210800" cy="68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27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5000" y="3886200"/>
            <a:ext cx="20421600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ФЕСТИВАЛЬ ФИНСКОГО ТАНГО </a:t>
            </a:r>
          </a:p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МИНСКЕ</a:t>
            </a:r>
          </a:p>
          <a:p>
            <a:pPr algn="l"/>
            <a:endParaRPr lang="ru-RU" sz="96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 100-летию независимости Финляндии</a:t>
            </a:r>
          </a:p>
          <a:p>
            <a:pPr algn="l"/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28 </a:t>
            </a: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июля 2017, ТЦ Галерея  </a:t>
            </a:r>
            <a:endParaRPr lang="ru-RU" sz="54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29 </a:t>
            </a: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июля 2017, площадь Свободы </a:t>
            </a:r>
          </a:p>
          <a:p>
            <a:pPr algn="l"/>
            <a:endParaRPr lang="en-US" sz="54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www.youtube.com/watch?v=3_n0DbZOYM4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4000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4"/>
              </a:rPr>
              <a:t>news.tut.by/society/552197.html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endParaRPr lang="ru-RU" sz="72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endParaRPr lang="ru-RU" sz="7200" b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7315200"/>
            <a:ext cx="2171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ru-RU" sz="6000" b="1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ru-RU" sz="60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20000"/>
              </a:lnSpc>
            </a:pPr>
            <a:endParaRPr lang="ru-RU" sz="6000" b="1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7800" y="685800"/>
            <a:ext cx="322506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17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295400" y="1295400"/>
            <a:ext cx="1264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+mj-lt"/>
                <a:ea typeface="+mj-ea"/>
                <a:cs typeface="+mj-cs"/>
                <a:sym typeface="Helvetica" pitchFamily="120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r>
              <a:rPr lang="ru-RU" sz="72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ЦЕЛИ ФЕСТИВАЛЯ </a:t>
            </a:r>
            <a:endParaRPr lang="ru-RU" sz="7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276600"/>
            <a:ext cx="12115800" cy="8094524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Использовать 100-летний юбилей независимости Финляндии, чтобы:</a:t>
            </a:r>
            <a:endParaRPr lang="ru-RU" sz="40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Представить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финскую культуру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наиболее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яркие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её традиции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познакомить минчан с финскими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артистами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Максимально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задействовать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течение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проекта </a:t>
            </a: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финские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компании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работающие в Беларуси и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странах-соседях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Организовать широкую коммуникационную кампанию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8850" y="607317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0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4400" y="9942322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5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801" y="5995471"/>
            <a:ext cx="9220200" cy="7720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3800" y="0"/>
            <a:ext cx="9220200" cy="52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52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295400" y="1295400"/>
            <a:ext cx="12268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+mj-lt"/>
                <a:ea typeface="+mj-ea"/>
                <a:cs typeface="+mj-cs"/>
                <a:sym typeface="Helvetica" pitchFamily="120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pitchFamily="120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4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r>
              <a:rPr lang="ru-RU" sz="72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ОСНОВНЫЕ ЦИФРЫ И ФАКТЫ</a:t>
            </a:r>
            <a:endParaRPr lang="ru-RU" sz="7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5400" y="4191000"/>
            <a:ext cx="11430000" cy="563231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Активный период подготовки: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месяца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Штат основных сотрудников: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человек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партнеров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артистов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более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 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гостей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7000</a:t>
            </a: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Заказчики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МИД Финляндии, Отделение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Посольства Финляндской Республики в Республике Беларуси, Минский горисполком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38850" y="607317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0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4400" y="9942322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sz="4500" b="1" dirty="0">
              <a:solidFill>
                <a:srgbClr val="16419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 pitchFamily="12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9401" y="0"/>
            <a:ext cx="10134600" cy="67703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1" y="6973502"/>
            <a:ext cx="10134600" cy="674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63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 Head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505050"/>
      </a:accent1>
      <a:accent2>
        <a:srgbClr val="333399"/>
      </a:accent2>
      <a:accent3>
        <a:srgbClr val="FFFFFF"/>
      </a:accent3>
      <a:accent4>
        <a:srgbClr val="000000"/>
      </a:accent4>
      <a:accent5>
        <a:srgbClr val="B3B3B3"/>
      </a:accent5>
      <a:accent6>
        <a:srgbClr val="2D2D8A"/>
      </a:accent6>
      <a:hlink>
        <a:srgbClr val="009999"/>
      </a:hlink>
      <a:folHlink>
        <a:srgbClr val="99CC00"/>
      </a:folHlink>
    </a:clrScheme>
    <a:fontScheme name="S Header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ヒラギノ角ゴ ProN W3" charset="0"/>
            <a:cs typeface="ヒラギノ角ゴ ProN W3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ヒラギノ角ゴ ProN W3" charset="0"/>
            <a:cs typeface="ヒラギノ角ゴ ProN W3" charset="0"/>
            <a:sym typeface="Helvetica Light" charset="0"/>
          </a:defRPr>
        </a:defPPr>
      </a:lstStyle>
    </a:lnDef>
  </a:objectDefaults>
  <a:extraClrSchemeLst>
    <a:extraClrScheme>
      <a:clrScheme name="S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51408</TotalTime>
  <Pages>0</Pages>
  <Words>1324</Words>
  <Characters>0</Characters>
  <Application>Microsoft Office PowerPoint</Application>
  <PresentationFormat>Произвольный</PresentationFormat>
  <Lines>0</Lines>
  <Paragraphs>244</Paragraphs>
  <Slides>33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33</vt:i4>
      </vt:variant>
    </vt:vector>
  </HeadingPairs>
  <TitlesOfParts>
    <vt:vector size="49" baseType="lpstr">
      <vt:lpstr>Arial</vt:lpstr>
      <vt:lpstr>Calibri</vt:lpstr>
      <vt:lpstr>Calibri Light</vt:lpstr>
      <vt:lpstr>Circe</vt:lpstr>
      <vt:lpstr>Helvetica</vt:lpstr>
      <vt:lpstr>Helvetica Light</vt:lpstr>
      <vt:lpstr>Tahoma</vt:lpstr>
      <vt:lpstr>ヒラギノ角ゴ ProN W3</vt:lpstr>
      <vt:lpstr>ヒラギノ角ゴ ProN W6</vt:lpstr>
      <vt:lpstr>S Header</vt:lpstr>
      <vt:lpstr>Office Theme</vt:lpstr>
      <vt:lpstr>1_Office Theme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ИНФОРМАЦИОННАЯ КАМПАНИЯ </vt:lpstr>
      <vt:lpstr>РЕКЛАМНАЯ КАМПАНИЯ </vt:lpstr>
      <vt:lpstr>14 ПЛОЩАДОК С АКТИВНОСТЯМИ </vt:lpstr>
      <vt:lpstr>Презентация PowerPoint</vt:lpstr>
      <vt:lpstr>ЗЕЛЕНАЯ ЭКОНОМИКА</vt:lpstr>
      <vt:lpstr>ЗЕЛЕНАЯ ЭКОНОМИКА</vt:lpstr>
      <vt:lpstr>ЗЕЛЕНАЯ ЭКОНОМИКА</vt:lpstr>
      <vt:lpstr>Презентация PowerPoint</vt:lpstr>
      <vt:lpstr>ЗЕЛЕНАЯ ДАЧА первый коммуникационный проект в Беларуси, направленный на аудиторию владельцев дач и приусадебных участков </vt:lpstr>
      <vt:lpstr>ЗЕЛЕНАЯ ДАЧА </vt:lpstr>
      <vt:lpstr>ЗЕЛЕНАЯ ДАЧА</vt:lpstr>
      <vt:lpstr>Презентация PowerPoint</vt:lpstr>
      <vt:lpstr>ЕВРОБЮЛЛЕТЕНЬ</vt:lpstr>
      <vt:lpstr>ЕВРОБЮЛЛЕТЕНЬ</vt:lpstr>
      <vt:lpstr>Презентация PowerPoint</vt:lpstr>
      <vt:lpstr>КОНФЕРЕНЦИЯ «НОВАЯ РЕАЛЬНОСТЬ»</vt:lpstr>
      <vt:lpstr>КОНФЕРЕНЦИЯ «НОВАЯ РЕАЛЬНОСТЬ</vt:lpstr>
      <vt:lpstr>КОНФЕРЕНЦИЯ «НОВАЯ РЕАЛЬНОСТЬ</vt:lpstr>
      <vt:lpstr>КОНФЕРЕНЦИЯ «НОВАЯ РЕАЛЬНОСТЬ</vt:lpstr>
      <vt:lpstr>Презентация PowerPoint</vt:lpstr>
      <vt:lpstr>Проект «Поддержка реализации Национальной программы демографической безопасности Республики Беларусь»  </vt:lpstr>
      <vt:lpstr>КОММУНИКАЦИОННЫЙ МЕХАНИЗМ </vt:lpstr>
      <vt:lpstr>РЕЗУЛЬТАТЫ: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you get familiar with this presentation, please delete the sample page folder to start your own presentation deck.  Please utilize the master pages onto your new pages whenever possible.</dc:title>
  <dc:creator>EZERIN`COM</dc:creator>
  <cp:lastModifiedBy>Sviatlana Shpak</cp:lastModifiedBy>
  <cp:revision>3919</cp:revision>
  <cp:lastPrinted>2017-12-21T11:30:39Z</cp:lastPrinted>
  <dcterms:modified xsi:type="dcterms:W3CDTF">2017-12-26T09:57:21Z</dcterms:modified>
</cp:coreProperties>
</file>